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17"/>
  </p:notesMasterIdLst>
  <p:sldIdLst>
    <p:sldId id="256" r:id="rId3"/>
    <p:sldId id="270" r:id="rId4"/>
    <p:sldId id="271" r:id="rId5"/>
    <p:sldId id="272" r:id="rId6"/>
    <p:sldId id="273" r:id="rId7"/>
    <p:sldId id="281" r:id="rId8"/>
    <p:sldId id="274" r:id="rId9"/>
    <p:sldId id="275" r:id="rId10"/>
    <p:sldId id="259" r:id="rId11"/>
    <p:sldId id="277" r:id="rId12"/>
    <p:sldId id="276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F2376-A223-41AC-A679-1F5BAF88268D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2305-1A97-4ABF-B214-9A3734B07D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46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可以用</a:t>
            </a:r>
            <a:r>
              <a:rPr lang="en-US" altLang="zh-TW" dirty="0"/>
              <a:t>normal</a:t>
            </a:r>
            <a:r>
              <a:rPr lang="zh-TW" altLang="en-US" dirty="0"/>
              <a:t>跟</a:t>
            </a:r>
            <a:r>
              <a:rPr lang="en-US" altLang="zh-TW" dirty="0"/>
              <a:t>view</a:t>
            </a:r>
            <a:r>
              <a:rPr lang="zh-TW" altLang="en-US" dirty="0"/>
              <a:t>的角度來做到</a:t>
            </a:r>
            <a:r>
              <a:rPr lang="en-US" altLang="zh-TW" dirty="0"/>
              <a:t>edge effect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62305-1A97-4ABF-B214-9A3734B07D2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93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5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23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911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51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25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02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1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97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31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70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97414-7AEF-459D-85BF-60FC0A6311A8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0813-F223-40CE-999C-1E45994EC9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949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1442-E5FD-4045-907E-835D97FDD2A2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596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5410F-E722-4927-F6E4-2412C6B0C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A7302B-4532-3134-FE9B-26320886C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31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3 - score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8590"/>
            <a:ext cx="10515600" cy="48813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r>
              <a:rPr lang="en-US" altLang="zh-TW" sz="2400" dirty="0"/>
              <a:t> create </a:t>
            </a:r>
            <a:r>
              <a:rPr lang="en-US" altLang="zh-TW" sz="2400" dirty="0" err="1"/>
              <a:t>shaders</a:t>
            </a:r>
            <a:r>
              <a:rPr lang="en-US" altLang="zh-TW" sz="2400" dirty="0"/>
              <a:t> and programs you need and can switch them correctly.(5%)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</a:t>
            </a:r>
            <a:r>
              <a:rPr lang="en-US" altLang="zh-TW" sz="2400" dirty="0"/>
              <a:t> Create all variable and pass them to shaders through Uniform(5%)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zh-TW" sz="2400" dirty="0"/>
              <a:t> Implement </a:t>
            </a:r>
            <a:r>
              <a:rPr lang="en-US" altLang="zh-TW" sz="2400" b="1" dirty="0" err="1"/>
              <a:t>Phong</a:t>
            </a:r>
            <a:r>
              <a:rPr lang="en-US" altLang="zh-TW" sz="2400" b="1" dirty="0"/>
              <a:t> shading </a:t>
            </a:r>
            <a:r>
              <a:rPr lang="en-US" altLang="zh-TW" sz="2400" dirty="0"/>
              <a:t>via shader (25%)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zh-TW" sz="2400" dirty="0"/>
              <a:t> Implement </a:t>
            </a:r>
            <a:r>
              <a:rPr lang="en-US" altLang="zh-TW" sz="2400" b="1" dirty="0" err="1"/>
              <a:t>Gouraud</a:t>
            </a:r>
            <a:r>
              <a:rPr lang="en-US" altLang="zh-TW" sz="2400" b="1" dirty="0"/>
              <a:t> shading </a:t>
            </a:r>
            <a:r>
              <a:rPr lang="en-US" altLang="zh-TW" sz="2400" dirty="0"/>
              <a:t>via shader (20%)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</a:t>
            </a:r>
            <a:r>
              <a:rPr lang="en-US" altLang="zh-TW" sz="2400" dirty="0"/>
              <a:t> Implement </a:t>
            </a:r>
            <a:r>
              <a:rPr lang="en-US" altLang="zh-TW" sz="2400" b="1" dirty="0"/>
              <a:t>Toon shading </a:t>
            </a:r>
            <a:r>
              <a:rPr lang="en-US" altLang="zh-TW" sz="2400" dirty="0"/>
              <a:t>via shader(15%)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# at least define 3 levels.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en-US" altLang="zh-TW" sz="2400" dirty="0"/>
              <a:t>Implement </a:t>
            </a:r>
            <a:r>
              <a:rPr lang="en-US" altLang="zh-TW" sz="2400" b="1" dirty="0"/>
              <a:t>Edge effects </a:t>
            </a:r>
            <a:r>
              <a:rPr lang="en-US" altLang="zh-TW" sz="2400" dirty="0"/>
              <a:t>via shader(10%)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# must clearly see the edge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# The color of the edge is not specified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7. </a:t>
            </a:r>
            <a:r>
              <a:rPr lang="en-US" altLang="zh-TW" sz="2400" dirty="0"/>
              <a:t>Report (20%)</a:t>
            </a:r>
            <a:endParaRPr lang="zh-TW" altLang="en-US" sz="2400" dirty="0"/>
          </a:p>
        </p:txBody>
      </p:sp>
      <p:cxnSp>
        <p:nvCxnSpPr>
          <p:cNvPr id="6" name="直線單箭頭接點 5"/>
          <p:cNvCxnSpPr>
            <a:cxnSpLocks/>
            <a:endCxn id="8" idx="1"/>
          </p:cNvCxnSpPr>
          <p:nvPr/>
        </p:nvCxnSpPr>
        <p:spPr>
          <a:xfrm>
            <a:off x="8133560" y="5239410"/>
            <a:ext cx="460057" cy="2249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5169105" y="5092991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This is not allowed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817DA-E294-76BD-A1E7-00D0DEB0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17" y="4467232"/>
            <a:ext cx="2964456" cy="19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Reminder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88771"/>
            <a:ext cx="10515600" cy="2255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The cat is rotating about y axis 45 degree/second. Create the model transform matrix accordingly. You can get perspective and view matrices from </a:t>
            </a:r>
            <a:r>
              <a:rPr lang="en-US" altLang="zh-TW" dirty="0" err="1">
                <a:solidFill>
                  <a:srgbClr val="00B0F0"/>
                </a:solidFill>
              </a:rPr>
              <a:t>getPerspective</a:t>
            </a:r>
            <a:r>
              <a:rPr lang="en-US" altLang="zh-TW" dirty="0"/>
              <a:t>() and </a:t>
            </a:r>
            <a:r>
              <a:rPr lang="en-US" altLang="zh-TW" dirty="0" err="1">
                <a:solidFill>
                  <a:srgbClr val="00B0F0"/>
                </a:solidFill>
              </a:rPr>
              <a:t>getView</a:t>
            </a:r>
            <a:r>
              <a:rPr lang="en-US" altLang="zh-TW" dirty="0"/>
              <a:t>().</a:t>
            </a:r>
          </a:p>
          <a:p>
            <a:pPr marL="0" indent="0">
              <a:buNone/>
            </a:pPr>
            <a:r>
              <a:rPr lang="en-US" altLang="zh-TW" dirty="0"/>
              <a:t>The light position, camera position and the model position might not be in the same space. You might need to deal with that.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1737"/>
            <a:ext cx="4925484" cy="381055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38200" y="4657071"/>
            <a:ext cx="10515600" cy="13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This will work in this homework, but it is the </a:t>
            </a:r>
            <a:r>
              <a:rPr lang="en-US" altLang="zh-TW" dirty="0">
                <a:solidFill>
                  <a:srgbClr val="FF0000"/>
                </a:solidFill>
              </a:rPr>
              <a:t>wrong </a:t>
            </a:r>
            <a:r>
              <a:rPr lang="en-US" altLang="zh-TW" dirty="0"/>
              <a:t>way to do the space conversion.</a:t>
            </a:r>
            <a:endParaRPr lang="zh-TW" altLang="en-US" dirty="0"/>
          </a:p>
        </p:txBody>
      </p:sp>
      <p:cxnSp>
        <p:nvCxnSpPr>
          <p:cNvPr id="9" name="肘形接點 8"/>
          <p:cNvCxnSpPr>
            <a:cxnSpLocks/>
          </p:cNvCxnSpPr>
          <p:nvPr/>
        </p:nvCxnSpPr>
        <p:spPr>
          <a:xfrm>
            <a:off x="5818769" y="4262265"/>
            <a:ext cx="332316" cy="3948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(report)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specify your name and student ID in the report.</a:t>
            </a:r>
          </a:p>
          <a:p>
            <a:endParaRPr lang="en-US" altLang="zh-TW" dirty="0"/>
          </a:p>
          <a:p>
            <a:r>
              <a:rPr lang="en-US" altLang="zh-TW" dirty="0"/>
              <a:t>Explain how you implement the above shading/effects.</a:t>
            </a:r>
          </a:p>
          <a:p>
            <a:pPr marL="457200" lvl="1" indent="0">
              <a:buNone/>
            </a:pPr>
            <a:r>
              <a:rPr lang="en-US" altLang="zh-TW" dirty="0"/>
              <a:t>(ex: how I get the vector L. I do dot(L, N) for what……etc.)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Describe the problems you met and how you solved them.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64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50AFC-A247-7B99-ADC9-70BE066A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3 - submission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158A0-B985-7934-DB9C-43161B92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Deadline: 2022/12/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r>
              <a:rPr lang="en-US" altLang="zh-TW" dirty="0"/>
              <a:t> 23:59:59</a:t>
            </a:r>
          </a:p>
          <a:p>
            <a:r>
              <a:rPr lang="en-US" altLang="zh-TW" dirty="0"/>
              <a:t>10% penalty for each week late</a:t>
            </a:r>
          </a:p>
          <a:p>
            <a:r>
              <a:rPr lang="en-US" altLang="zh-TW" dirty="0"/>
              <a:t>Pack your report and project in a zip file. File name: studentID_hw3.zip</a:t>
            </a:r>
          </a:p>
        </p:txBody>
      </p:sp>
    </p:spTree>
    <p:extLst>
      <p:ext uri="{BB962C8B-B14F-4D97-AF65-F5344CB8AC3E}">
        <p14:creationId xmlns:p14="http://schemas.microsoft.com/office/powerpoint/2010/main" val="369653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ACA3B-19D1-6648-1F77-E006130B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Files to be implemented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3227D8-18CD-69A0-FE8D-2A9F283F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main.cpp</a:t>
            </a:r>
          </a:p>
          <a:p>
            <a:r>
              <a:rPr lang="en-US" altLang="zh-TW" dirty="0"/>
              <a:t>shaders/</a:t>
            </a:r>
            <a:r>
              <a:rPr lang="en-US" altLang="zh-TW" dirty="0" err="1"/>
              <a:t>Phong.vert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Phong.frag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Toon.vert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Toon.frag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Edge.vert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Edge.frag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Gouraud.vert</a:t>
            </a:r>
            <a:endParaRPr lang="en-US" altLang="zh-TW" dirty="0"/>
          </a:p>
          <a:p>
            <a:r>
              <a:rPr lang="en-US" altLang="zh-TW" dirty="0"/>
              <a:t>shaders/</a:t>
            </a:r>
            <a:r>
              <a:rPr lang="en-US" altLang="zh-TW" dirty="0" err="1"/>
              <a:t>Gouraud.frag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037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determine light intensity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simply use the included angle of the reflection and view vectors.</a:t>
            </a:r>
          </a:p>
          <a:p>
            <a:endParaRPr lang="en-US" altLang="zh-TW" dirty="0"/>
          </a:p>
          <a:p>
            <a:r>
              <a:rPr lang="en-US" altLang="zh-TW" dirty="0"/>
              <a:t>L is a vector towards the light source</a:t>
            </a:r>
          </a:p>
          <a:p>
            <a:r>
              <a:rPr lang="en-US" altLang="zh-TW" dirty="0"/>
              <a:t>V is a vector towards the camera position</a:t>
            </a:r>
          </a:p>
          <a:p>
            <a:r>
              <a:rPr lang="en-US" altLang="zh-TW" dirty="0"/>
              <a:t>R is a vector which is the reflection of L</a:t>
            </a:r>
          </a:p>
          <a:p>
            <a:r>
              <a:rPr lang="en-US" altLang="zh-TW" dirty="0"/>
              <a:t>N is a vector which is the normal of the point P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08" y="2607624"/>
            <a:ext cx="2636748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determine light intensity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two vectors are unit vectors. Then we can get cos</a:t>
            </a:r>
            <a:r>
              <a:rPr lang="el-GR" altLang="zh-TW" dirty="0"/>
              <a:t>θ</a:t>
            </a:r>
            <a:r>
              <a:rPr lang="en-US" altLang="zh-TW" dirty="0"/>
              <a:t> by doing dot</a:t>
            </a:r>
            <a:r>
              <a:rPr lang="zh-TW" altLang="en-US" dirty="0"/>
              <a:t> </a:t>
            </a:r>
            <a:r>
              <a:rPr lang="en-US" altLang="zh-TW" dirty="0"/>
              <a:t>products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vectors.</a:t>
            </a:r>
          </a:p>
          <a:p>
            <a:pPr marL="457200" lvl="1" indent="0">
              <a:buNone/>
            </a:pPr>
            <a:r>
              <a:rPr lang="en-US" altLang="zh-TW" dirty="0"/>
              <a:t>A</a:t>
            </a:r>
            <a:r>
              <a:rPr lang="zh-TW" altLang="en-US" dirty="0"/>
              <a:t>．</a:t>
            </a:r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|A||B|</a:t>
            </a:r>
            <a:r>
              <a:rPr lang="zh-TW" altLang="en-US" dirty="0"/>
              <a:t> </a:t>
            </a:r>
            <a:r>
              <a:rPr lang="en-US" altLang="zh-TW" dirty="0"/>
              <a:t>cos</a:t>
            </a:r>
            <a:r>
              <a:rPr lang="el-GR" altLang="zh-TW" dirty="0"/>
              <a:t> θ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The smaller θ is, the larger cos θ is. According to the </a:t>
            </a:r>
            <a:r>
              <a:rPr lang="en-US" altLang="zh-TW" dirty="0" err="1"/>
              <a:t>Phong</a:t>
            </a:r>
            <a:r>
              <a:rPr lang="en-US" altLang="zh-TW" dirty="0"/>
              <a:t> reflection model, we can determine the light intensity based on cos θ.</a:t>
            </a:r>
          </a:p>
          <a:p>
            <a:endParaRPr lang="en-US" altLang="zh-TW" dirty="0"/>
          </a:p>
          <a:p>
            <a:r>
              <a:rPr lang="en-US" altLang="zh-TW" dirty="0"/>
              <a:t>If cos θ &lt; 0, θ must bigger than 90°. In this case, this position cannot be illuminated.</a:t>
            </a:r>
          </a:p>
        </p:txBody>
      </p:sp>
      <p:pic>
        <p:nvPicPr>
          <p:cNvPr id="1026" name="Picture 2" descr="https://upload.wikimedia.org/wikipedia/commons/thumb/7/72/Scalarproduct.gif/200px-Scalarprodu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8431"/>
            <a:ext cx="1905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1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Phong</a:t>
            </a:r>
            <a:r>
              <a:rPr lang="en-US" altLang="zh-TW" dirty="0"/>
              <a:t> shading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4"/>
            <a:ext cx="7171063" cy="4850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K</a:t>
            </a:r>
            <a:r>
              <a:rPr lang="en-US" altLang="zh-TW" sz="2400" dirty="0">
                <a:solidFill>
                  <a:srgbClr val="FF0000"/>
                </a:solidFill>
              </a:rPr>
              <a:t> is the reflectivity of each component of the material</a:t>
            </a:r>
          </a:p>
          <a:p>
            <a:r>
              <a:rPr lang="en-US" altLang="zh-TW" dirty="0"/>
              <a:t>Parameters of model material: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Ambient reflectivity (Ka) : 1.0 1.0 1.0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Diffuse reflectivity (</a:t>
            </a:r>
            <a:r>
              <a:rPr lang="en-US" altLang="zh-TW" dirty="0" err="1"/>
              <a:t>Kd</a:t>
            </a:r>
            <a:r>
              <a:rPr lang="en-US" altLang="zh-TW" dirty="0"/>
              <a:t>) : 1.0 1.0 1.0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Specular reflectivity (Ks) : 0.7 0.7 0.7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Gloss (α) : 10.5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L</a:t>
            </a:r>
            <a:r>
              <a:rPr lang="en-US" altLang="zh-TW" sz="2400" dirty="0">
                <a:solidFill>
                  <a:srgbClr val="FF0000"/>
                </a:solidFill>
              </a:rPr>
              <a:t> is the intensity of each component of the light.</a:t>
            </a:r>
          </a:p>
          <a:p>
            <a:r>
              <a:rPr lang="en-US" altLang="zh-TW" dirty="0"/>
              <a:t>Parameters of light: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Ambient intensity (La) : 0.2 0.2 0.2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Diffuse intensity (</a:t>
            </a:r>
            <a:r>
              <a:rPr lang="en-US" altLang="zh-TW" dirty="0" err="1"/>
              <a:t>Ld</a:t>
            </a:r>
            <a:r>
              <a:rPr lang="en-US" altLang="zh-TW" dirty="0"/>
              <a:t>) : 0.8 0.8 0.8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Specular intensity (Ls) : 0.5 0.5 0.5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Position </a:t>
            </a:r>
            <a:r>
              <a:rPr lang="en-US" altLang="zh-TW"/>
              <a:t>: (10, 10, 10</a:t>
            </a:r>
            <a:r>
              <a:rPr lang="en-US" altLang="zh-TW" dirty="0"/>
              <a:t>)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63" y="2641006"/>
            <a:ext cx="3231160" cy="27205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60" y="80493"/>
            <a:ext cx="6226080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Phong</a:t>
            </a:r>
            <a:r>
              <a:rPr lang="en-US" altLang="zh-TW" dirty="0"/>
              <a:t> shading - pseudocode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3500" dirty="0"/>
              <a:t>void main()</a:t>
            </a:r>
          </a:p>
          <a:p>
            <a:pPr marL="0" indent="0">
              <a:buNone/>
            </a:pPr>
            <a:r>
              <a:rPr lang="en-US" altLang="zh-TW" sz="3500" dirty="0"/>
              <a:t>{</a:t>
            </a:r>
          </a:p>
          <a:p>
            <a:pPr marL="457200" lvl="1" indent="0">
              <a:buNone/>
            </a:pPr>
            <a:r>
              <a:rPr lang="en-US" altLang="zh-TW" sz="3000" dirty="0" err="1"/>
              <a:t>object_color</a:t>
            </a:r>
            <a:r>
              <a:rPr lang="en-US" altLang="zh-TW" sz="3000" dirty="0"/>
              <a:t> = texture2D(Texture, </a:t>
            </a:r>
            <a:r>
              <a:rPr lang="en-US" altLang="zh-TW" sz="3000" dirty="0" err="1"/>
              <a:t>texcoord</a:t>
            </a:r>
            <a:r>
              <a:rPr lang="en-US" altLang="zh-TW" sz="3000" dirty="0"/>
              <a:t>);</a:t>
            </a:r>
          </a:p>
          <a:p>
            <a:pPr marL="457200" lvl="1" indent="0">
              <a:buNone/>
            </a:pP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/>
              <a:t>ambient = La * </a:t>
            </a:r>
            <a:r>
              <a:rPr lang="en-US" altLang="zh-TW" sz="3000" dirty="0" err="1"/>
              <a:t>Ka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object_color</a:t>
            </a:r>
            <a:r>
              <a:rPr lang="en-US" altLang="zh-TW" sz="3000" dirty="0"/>
              <a:t>;</a:t>
            </a:r>
          </a:p>
          <a:p>
            <a:pPr marL="457200" lvl="1" indent="0">
              <a:buNone/>
            </a:pPr>
            <a:r>
              <a:rPr lang="en-US" altLang="zh-TW" sz="3000" dirty="0"/>
              <a:t>diffuse = </a:t>
            </a:r>
            <a:r>
              <a:rPr lang="en-US" altLang="zh-TW" sz="3000" dirty="0" err="1"/>
              <a:t>Ld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Kd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object_color</a:t>
            </a:r>
            <a:r>
              <a:rPr lang="en-US" altLang="zh-TW" sz="3000" dirty="0"/>
              <a:t> * dot(L,N); </a:t>
            </a:r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</a:rPr>
              <a:t>// must &gt; 0</a:t>
            </a:r>
          </a:p>
          <a:p>
            <a:pPr marL="457200" lvl="1" indent="0">
              <a:buNone/>
            </a:pPr>
            <a:r>
              <a:rPr lang="en-US" altLang="zh-TW" sz="3000" dirty="0"/>
              <a:t>specular = Ls * Ks * pow(dot(V,R), gloss); </a:t>
            </a:r>
          </a:p>
          <a:p>
            <a:pPr marL="457200" lvl="1" indent="0">
              <a:buNone/>
            </a:pP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/>
              <a:t>color = ambient + diffuse + specular;</a:t>
            </a:r>
          </a:p>
          <a:p>
            <a:pPr marL="0" indent="0">
              <a:buNone/>
            </a:pPr>
            <a:r>
              <a:rPr lang="en-US" altLang="zh-TW" sz="3500" dirty="0"/>
              <a:t>}</a:t>
            </a:r>
          </a:p>
          <a:p>
            <a:pPr marL="0" indent="0">
              <a:buNone/>
            </a:pP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896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Gouraud</a:t>
            </a:r>
            <a:r>
              <a:rPr lang="en-US" altLang="zh-TW" dirty="0"/>
              <a:t> shading - pseudocode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3500" dirty="0"/>
              <a:t>void main()</a:t>
            </a:r>
          </a:p>
          <a:p>
            <a:pPr marL="0" indent="0">
              <a:buNone/>
            </a:pPr>
            <a:r>
              <a:rPr lang="en-US" altLang="zh-TW" sz="3500" dirty="0"/>
              <a:t>{</a:t>
            </a:r>
          </a:p>
          <a:p>
            <a:pPr marL="457200" lvl="1" indent="0">
              <a:buNone/>
            </a:pPr>
            <a:r>
              <a:rPr lang="en-US" altLang="zh-TW" sz="3000" dirty="0">
                <a:solidFill>
                  <a:srgbClr val="00B050"/>
                </a:solidFill>
              </a:rPr>
              <a:t>// in vertex shader</a:t>
            </a:r>
          </a:p>
          <a:p>
            <a:pPr marL="457200" lvl="1" indent="0">
              <a:buNone/>
            </a:pPr>
            <a:r>
              <a:rPr lang="en-US" altLang="zh-TW" sz="3000" dirty="0"/>
              <a:t>Calculate ambient, diffuse, specular on vertex.</a:t>
            </a:r>
          </a:p>
          <a:p>
            <a:pPr marL="457200" lvl="1" indent="0">
              <a:buNone/>
            </a:pP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>
                <a:solidFill>
                  <a:srgbClr val="00B050"/>
                </a:solidFill>
              </a:rPr>
              <a:t>// in fragment shader</a:t>
            </a:r>
          </a:p>
          <a:p>
            <a:pPr marL="457200" lvl="1" indent="0">
              <a:buNone/>
            </a:pPr>
            <a:r>
              <a:rPr lang="en-US" altLang="zh-TW" sz="3000" dirty="0"/>
              <a:t>Render the fragment with the interpolated light intensities.</a:t>
            </a:r>
          </a:p>
          <a:p>
            <a:pPr marL="0" indent="0">
              <a:buNone/>
            </a:pPr>
            <a:r>
              <a:rPr lang="en-US" altLang="zh-TW" sz="3500" dirty="0"/>
              <a:t>}</a:t>
            </a:r>
          </a:p>
          <a:p>
            <a:pPr marL="0" indent="0">
              <a:buNone/>
            </a:pP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0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D965D3C-D9E5-6A23-F3FD-564DB10C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11" y="3054708"/>
            <a:ext cx="2708777" cy="33645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Toon</a:t>
            </a:r>
            <a:r>
              <a:rPr lang="zh-TW" altLang="en-US" dirty="0"/>
              <a:t> </a:t>
            </a:r>
            <a:r>
              <a:rPr lang="en-US" altLang="zh-TW" dirty="0"/>
              <a:t>shading - pseudocode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void main()</a:t>
            </a:r>
          </a:p>
          <a:p>
            <a:pPr marL="0" indent="0">
              <a:buNone/>
            </a:pPr>
            <a:r>
              <a:rPr lang="en-US" altLang="zh-TW" sz="2400" dirty="0"/>
              <a:t>{</a:t>
            </a:r>
          </a:p>
          <a:p>
            <a:pPr marL="457200" lvl="1" indent="0">
              <a:buNone/>
            </a:pPr>
            <a:r>
              <a:rPr lang="en-US" altLang="zh-TW" sz="2000" dirty="0" err="1"/>
              <a:t>object_color</a:t>
            </a:r>
            <a:r>
              <a:rPr lang="en-US" altLang="zh-TW" sz="2000" dirty="0"/>
              <a:t> = texture2D(Texture, </a:t>
            </a:r>
            <a:r>
              <a:rPr lang="en-US" altLang="zh-TW" sz="2000" dirty="0" err="1"/>
              <a:t>texcoord</a:t>
            </a:r>
            <a:r>
              <a:rPr lang="en-US" altLang="zh-TW" sz="2000" dirty="0"/>
              <a:t>);</a:t>
            </a:r>
          </a:p>
          <a:p>
            <a:pPr marL="457200" lvl="1" indent="0">
              <a:buNone/>
            </a:pPr>
            <a:r>
              <a:rPr lang="en-US" altLang="zh-TW" sz="2000" dirty="0"/>
              <a:t>Calculate the angle between the light and normal vector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/>
              <a:t>If not lighted (angle &gt; 90), low intensity</a:t>
            </a:r>
          </a:p>
          <a:p>
            <a:pPr marL="457200" lvl="1" indent="0">
              <a:buNone/>
            </a:pPr>
            <a:r>
              <a:rPr lang="en-US" altLang="zh-TW" sz="2000" dirty="0"/>
              <a:t>If strong specular, high intensity</a:t>
            </a:r>
          </a:p>
          <a:p>
            <a:pPr marL="457200" lvl="1" indent="0">
              <a:buNone/>
            </a:pPr>
            <a:r>
              <a:rPr lang="en-US" altLang="zh-TW" sz="2000" dirty="0"/>
              <a:t>Else, medium intensity</a:t>
            </a:r>
          </a:p>
          <a:p>
            <a:pPr marL="457200" lvl="1" indent="0">
              <a:buNone/>
            </a:pPr>
            <a:r>
              <a:rPr lang="en-US" altLang="zh-TW" sz="2000" dirty="0">
                <a:solidFill>
                  <a:srgbClr val="00B050"/>
                </a:solidFill>
              </a:rPr>
              <a:t>// you can decide the intensity and specular threshold</a:t>
            </a:r>
          </a:p>
          <a:p>
            <a:pPr marL="457200" lvl="1" indent="0">
              <a:buNone/>
            </a:pPr>
            <a:r>
              <a:rPr lang="en-US" altLang="zh-TW" sz="2000" dirty="0"/>
              <a:t>Color = </a:t>
            </a:r>
            <a:r>
              <a:rPr lang="en-US" altLang="zh-TW" sz="2000" dirty="0" err="1"/>
              <a:t>Kd</a:t>
            </a:r>
            <a:r>
              <a:rPr lang="en-US" altLang="zh-TW" sz="2000" dirty="0"/>
              <a:t> * </a:t>
            </a:r>
            <a:r>
              <a:rPr lang="en-US" altLang="zh-TW" sz="2000" dirty="0" err="1"/>
              <a:t>object_color</a:t>
            </a:r>
            <a:r>
              <a:rPr lang="en-US" altLang="zh-TW" sz="2000" dirty="0"/>
              <a:t> * intensity 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</a:p>
        </p:txBody>
      </p:sp>
      <p:cxnSp>
        <p:nvCxnSpPr>
          <p:cNvPr id="6" name="直線接點 5"/>
          <p:cNvCxnSpPr>
            <a:cxnSpLocks/>
          </p:cNvCxnSpPr>
          <p:nvPr/>
        </p:nvCxnSpPr>
        <p:spPr>
          <a:xfrm flipH="1" flipV="1">
            <a:off x="8350788" y="2170323"/>
            <a:ext cx="121020" cy="2731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 txBox="1">
            <a:spLocks/>
          </p:cNvSpPr>
          <p:nvPr/>
        </p:nvSpPr>
        <p:spPr>
          <a:xfrm>
            <a:off x="7717775" y="1704440"/>
            <a:ext cx="2446951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Low intensity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線接點 8"/>
          <p:cNvCxnSpPr>
            <a:cxnSpLocks/>
          </p:cNvCxnSpPr>
          <p:nvPr/>
        </p:nvCxnSpPr>
        <p:spPr>
          <a:xfrm flipV="1">
            <a:off x="8909246" y="2663710"/>
            <a:ext cx="639800" cy="197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/>
          <p:cNvSpPr txBox="1">
            <a:spLocks/>
          </p:cNvSpPr>
          <p:nvPr/>
        </p:nvSpPr>
        <p:spPr>
          <a:xfrm>
            <a:off x="8780444" y="2184075"/>
            <a:ext cx="2673338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Medium intensity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>
          <a:xfrm flipV="1">
            <a:off x="9794449" y="3054708"/>
            <a:ext cx="920788" cy="115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/>
          <p:cNvSpPr txBox="1">
            <a:spLocks/>
          </p:cNvSpPr>
          <p:nvPr/>
        </p:nvSpPr>
        <p:spPr>
          <a:xfrm>
            <a:off x="9577326" y="2608143"/>
            <a:ext cx="2622933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High intensity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FA5A60F-FBEE-53E8-5247-3D52BBB34608}"/>
              </a:ext>
            </a:extLst>
          </p:cNvPr>
          <p:cNvSpPr txBox="1"/>
          <p:nvPr/>
        </p:nvSpPr>
        <p:spPr>
          <a:xfrm>
            <a:off x="3203137" y="5907454"/>
            <a:ext cx="440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/>
                </a:solidFill>
              </a:rPr>
              <a:t>Green background color for display purpose, you can choose your own background color</a:t>
            </a:r>
            <a:endParaRPr lang="zh-TW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7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 rot="746442">
            <a:off x="4875432" y="2620475"/>
            <a:ext cx="175113" cy="1610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 rot="20856731">
            <a:off x="4897280" y="5048091"/>
            <a:ext cx="172891" cy="159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effect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393195" y="2743200"/>
            <a:ext cx="2379643" cy="2379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9915181" y="3734718"/>
            <a:ext cx="198303" cy="1983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5" idx="2"/>
          </p:cNvCxnSpPr>
          <p:nvPr/>
        </p:nvCxnSpPr>
        <p:spPr>
          <a:xfrm flipH="1" flipV="1">
            <a:off x="3569465" y="2489812"/>
            <a:ext cx="6345716" cy="13440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5" idx="3"/>
          </p:cNvCxnSpPr>
          <p:nvPr/>
        </p:nvCxnSpPr>
        <p:spPr>
          <a:xfrm flipH="1">
            <a:off x="3569465" y="3903980"/>
            <a:ext cx="6374757" cy="14722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4" idx="0"/>
          </p:cNvCxnSpPr>
          <p:nvPr/>
        </p:nvCxnSpPr>
        <p:spPr>
          <a:xfrm flipV="1">
            <a:off x="4621347" y="1038924"/>
            <a:ext cx="600419" cy="286505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24" idx="0"/>
          </p:cNvCxnSpPr>
          <p:nvPr/>
        </p:nvCxnSpPr>
        <p:spPr>
          <a:xfrm>
            <a:off x="4621347" y="3903980"/>
            <a:ext cx="552825" cy="252986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9563100" y="3268835"/>
            <a:ext cx="1266022" cy="465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camera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2303443" y="4400052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</a:t>
            </a:r>
            <a:endParaRPr lang="en-US" altLang="zh-TW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527704" y="3903980"/>
            <a:ext cx="187285" cy="1872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/>
          <p:nvPr/>
        </p:nvCxnSpPr>
        <p:spPr>
          <a:xfrm flipH="1" flipV="1">
            <a:off x="2303443" y="3161841"/>
            <a:ext cx="2213473" cy="81374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內容版面配置區 2"/>
          <p:cNvSpPr txBox="1">
            <a:spLocks/>
          </p:cNvSpPr>
          <p:nvPr/>
        </p:nvSpPr>
        <p:spPr>
          <a:xfrm>
            <a:off x="1389502" y="2671991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center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內容版面配置區 2"/>
          <p:cNvSpPr txBox="1">
            <a:spLocks/>
          </p:cNvSpPr>
          <p:nvPr/>
        </p:nvSpPr>
        <p:spPr>
          <a:xfrm>
            <a:off x="3212334" y="2206108"/>
            <a:ext cx="395690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V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9" name="內容版面配置區 2"/>
          <p:cNvSpPr txBox="1">
            <a:spLocks/>
          </p:cNvSpPr>
          <p:nvPr/>
        </p:nvSpPr>
        <p:spPr>
          <a:xfrm>
            <a:off x="3218760" y="5446341"/>
            <a:ext cx="389264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V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0" name="內容版面配置區 2"/>
          <p:cNvSpPr txBox="1">
            <a:spLocks/>
          </p:cNvSpPr>
          <p:nvPr/>
        </p:nvSpPr>
        <p:spPr>
          <a:xfrm>
            <a:off x="5210978" y="1042262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</a:t>
            </a:r>
            <a:endParaRPr lang="en-US" altLang="zh-TW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5163384" y="5990000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</a:t>
            </a:r>
            <a:endParaRPr lang="en-US" altLang="zh-TW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8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Goal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err="1"/>
              <a:t>Phong</a:t>
            </a:r>
            <a:r>
              <a:rPr lang="zh-TW" altLang="en-US" dirty="0"/>
              <a:t> </a:t>
            </a:r>
            <a:r>
              <a:rPr lang="en-US" altLang="zh-TW" dirty="0"/>
              <a:t>shading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err="1"/>
              <a:t>Gouraud</a:t>
            </a:r>
            <a:r>
              <a:rPr lang="en-US" altLang="zh-TW" dirty="0"/>
              <a:t> shading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Toon</a:t>
            </a:r>
            <a:r>
              <a:rPr lang="zh-TW" altLang="en-US" dirty="0"/>
              <a:t> </a:t>
            </a:r>
            <a:r>
              <a:rPr lang="en-US" altLang="zh-TW" dirty="0"/>
              <a:t>shading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Edge effects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187914" y="6280330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 err="1"/>
              <a:t>Phong</a:t>
            </a:r>
            <a:r>
              <a:rPr lang="zh-TW" altLang="en-US" dirty="0"/>
              <a:t> </a:t>
            </a:r>
            <a:r>
              <a:rPr lang="en-US" altLang="zh-TW" dirty="0"/>
              <a:t>shading</a:t>
            </a:r>
          </a:p>
          <a:p>
            <a:endParaRPr lang="en-US" altLang="zh-TW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5912571" y="6280330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/>
              <a:t>Toon</a:t>
            </a:r>
            <a:r>
              <a:rPr lang="zh-TW" altLang="en-US" dirty="0"/>
              <a:t> </a:t>
            </a:r>
            <a:r>
              <a:rPr lang="en-US" altLang="zh-TW" dirty="0"/>
              <a:t>shading</a:t>
            </a:r>
          </a:p>
          <a:p>
            <a:endParaRPr lang="en-US" altLang="zh-TW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8654101" y="6280330"/>
            <a:ext cx="243988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/>
              <a:t>Edge effects</a:t>
            </a:r>
          </a:p>
          <a:p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630908-6FFA-7E63-A21C-469592B7BAF9}"/>
              </a:ext>
            </a:extLst>
          </p:cNvPr>
          <p:cNvSpPr txBox="1">
            <a:spLocks/>
          </p:cNvSpPr>
          <p:nvPr/>
        </p:nvSpPr>
        <p:spPr>
          <a:xfrm>
            <a:off x="3070506" y="6280329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 err="1"/>
              <a:t>Gouraud</a:t>
            </a:r>
            <a:r>
              <a:rPr lang="zh-TW" altLang="en-US" dirty="0"/>
              <a:t> </a:t>
            </a:r>
            <a:r>
              <a:rPr lang="en-US" altLang="zh-TW" dirty="0"/>
              <a:t>shading</a:t>
            </a:r>
          </a:p>
          <a:p>
            <a:endParaRPr lang="en-US" altLang="zh-TW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8E943BC-A4C0-48EA-C4BF-1EF38442A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85" y="3926981"/>
            <a:ext cx="1512096" cy="237924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FE48648-AFFB-03DA-3702-7381E63B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505" y="3972867"/>
            <a:ext cx="1614976" cy="23333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EE9AE83-F4B2-4F3F-779F-1BFAF51EA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33" y="3998768"/>
            <a:ext cx="1457469" cy="217819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8911066-BD92-1741-3249-A452FBCA7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589" y="3998768"/>
            <a:ext cx="1614976" cy="2281560"/>
          </a:xfrm>
          <a:prstGeom prst="rect">
            <a:avLst/>
          </a:prstGeom>
        </p:spPr>
      </p:pic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DF72D9B-FC7E-903D-480B-641226415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44331" y="457234"/>
            <a:ext cx="4865390" cy="27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1178</TotalTime>
  <Words>811</Words>
  <Application>Microsoft Office PowerPoint</Application>
  <PresentationFormat>寬螢幕</PresentationFormat>
  <Paragraphs>125</Paragraphs>
  <Slides>14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Office Theme</vt:lpstr>
      <vt:lpstr>HW3</vt:lpstr>
      <vt:lpstr>How to determine light intensity</vt:lpstr>
      <vt:lpstr>How to determine light intensity</vt:lpstr>
      <vt:lpstr>Phong shading</vt:lpstr>
      <vt:lpstr>Phong shading - pseudocode</vt:lpstr>
      <vt:lpstr>Gouraud shading - pseudocode</vt:lpstr>
      <vt:lpstr>Toon shading - pseudocode</vt:lpstr>
      <vt:lpstr>Edge effect</vt:lpstr>
      <vt:lpstr>Homework 3</vt:lpstr>
      <vt:lpstr>Homework 3 - score</vt:lpstr>
      <vt:lpstr>Reminder</vt:lpstr>
      <vt:lpstr>Homework 3 (report)</vt:lpstr>
      <vt:lpstr>Homework 3 - submission</vt:lpstr>
      <vt:lpstr>Files to be implemented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dc:creator>蘇柏凱</dc:creator>
  <cp:lastModifiedBy>蘇柏凱</cp:lastModifiedBy>
  <cp:revision>18</cp:revision>
  <dcterms:created xsi:type="dcterms:W3CDTF">2022-11-14T10:45:54Z</dcterms:created>
  <dcterms:modified xsi:type="dcterms:W3CDTF">2022-11-22T17:14:17Z</dcterms:modified>
</cp:coreProperties>
</file>